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.jpg" ContentType="image/jpeg"/>
  <Override PartName="/ppt/media/image3.jpg" ContentType="image/jpeg"/>
  <Override PartName="/ppt/media/image6.jpg" ContentType="image/jpeg"/>
  <Override PartName="/ppt/media/image12.jpg" ContentType="image/jpeg"/>
  <Override PartName="/ppt/media/image14.jpg" ContentType="image/jpeg"/>
  <Override PartName="/ppt/media/image15.jpg" ContentType="image/jpeg"/>
  <Override PartName="/ppt/media/image20.jpg" ContentType="image/jpeg"/>
  <Override PartName="/ppt/media/image23.jpg" ContentType="image/jpeg"/>
  <Override PartName="/ppt/media/image28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3" r:id="rId3"/>
    <p:sldId id="281" r:id="rId4"/>
    <p:sldId id="270" r:id="rId5"/>
    <p:sldId id="258" r:id="rId6"/>
    <p:sldId id="274" r:id="rId7"/>
    <p:sldId id="287" r:id="rId8"/>
    <p:sldId id="276" r:id="rId9"/>
    <p:sldId id="286" r:id="rId10"/>
    <p:sldId id="278" r:id="rId11"/>
    <p:sldId id="266" r:id="rId12"/>
    <p:sldId id="268" r:id="rId13"/>
    <p:sldId id="269" r:id="rId14"/>
    <p:sldId id="279" r:id="rId15"/>
    <p:sldId id="289" r:id="rId16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84" d="100"/>
          <a:sy n="84" d="100"/>
        </p:scale>
        <p:origin x="9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982F6-A1E2-F35C-CC9D-389176D82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5FEE78-9C1D-7FF4-F19A-8E7969ABED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09915-F371-83DA-7B3E-700CF8A8B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71C5D-8457-44FF-9C52-8356DDCA2B67}" type="datetimeFigureOut">
              <a:rPr lang="vi-VN" smtClean="0"/>
              <a:t>11/10/2026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0AEEF-1796-E2EA-0C7A-6CA1EC161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D31F6-ADE2-85BD-8B06-C28121A57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8FE7-52E3-4430-AC7F-F6AF6BB94DC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46497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7B8-CFA3-9BFF-20A1-38FD20243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B3F17-33AF-CE59-CEFB-70697F8560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AFEF4-3DB9-D9D9-FF35-B99C2045F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71C5D-8457-44FF-9C52-8356DDCA2B67}" type="datetimeFigureOut">
              <a:rPr lang="vi-VN" smtClean="0"/>
              <a:t>11/10/2026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26D00-C674-94F0-48F8-2165113B9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B4734-76A5-1DE5-ABC3-607FB318D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8FE7-52E3-4430-AC7F-F6AF6BB94DC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36276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CC17F-C5EE-1853-8678-EDD7F6AC0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A30FD-6DD5-9496-737E-A9F2502C9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2E590-62A8-BE4A-507A-06CFB866A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71C5D-8457-44FF-9C52-8356DDCA2B67}" type="datetimeFigureOut">
              <a:rPr lang="vi-VN" smtClean="0"/>
              <a:t>11/10/2026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23C8A-F57B-5BCE-0DFE-3ECAF38A1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6179A-9BE7-8AB4-5A02-F71543066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8FE7-52E3-4430-AC7F-F6AF6BB94DC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27688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7138F-4299-6736-E790-2F4DCF1FB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502A4-B0BD-DFDF-0513-AE79756F21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D019AC-334F-B839-B2B8-3A28D2924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1D9FA-1D71-EC37-5890-5B97800C5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71C5D-8457-44FF-9C52-8356DDCA2B67}" type="datetimeFigureOut">
              <a:rPr lang="vi-VN" smtClean="0"/>
              <a:t>11/10/2026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FAE0D-2E05-B950-06C5-E08B077FC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C6A06B-E80C-8A32-773B-5B8417B0D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8FE7-52E3-4430-AC7F-F6AF6BB94DC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1119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60D19-DB68-1091-3EB5-6D133EAAA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A768EB-53C9-F7AE-01A9-448E96DC0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B9F20-ADBD-D685-F998-95C464948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0904B2-D566-62BE-D051-AFCF243C0E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230A4A-3065-8947-34B5-9123F5F4F0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13D01E-445F-0516-86AD-9DCD99B88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71C5D-8457-44FF-9C52-8356DDCA2B67}" type="datetimeFigureOut">
              <a:rPr lang="vi-VN" smtClean="0"/>
              <a:t>11/10/2026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ECAADB-1C79-B3D7-6749-70465D82C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66A0B-0644-C96D-0C5A-3AF63363D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8FE7-52E3-4430-AC7F-F6AF6BB94DC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19090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6B348-13DF-55FB-D774-67B7D2CBA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2370EC-A744-28A8-5FE1-7998F4A22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71C5D-8457-44FF-9C52-8356DDCA2B67}" type="datetimeFigureOut">
              <a:rPr lang="vi-VN" smtClean="0"/>
              <a:t>11/10/2026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440C93-0486-1095-2DB1-A5FA70A4F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9E3F9A-2E76-E50C-FA58-F450C069C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8FE7-52E3-4430-AC7F-F6AF6BB94DC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28875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83D610-8B05-4D22-D23A-43AAC5010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71C5D-8457-44FF-9C52-8356DDCA2B67}" type="datetimeFigureOut">
              <a:rPr lang="vi-VN" smtClean="0"/>
              <a:t>11/10/2026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044CB0-1C82-1D31-6205-1B2AF104B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01669-482F-29AC-195E-55BC67C2F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8FE7-52E3-4430-AC7F-F6AF6BB94DC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6920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9C55B-405A-EB0F-8543-8D43128A9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41632-7077-4115-3280-30777678A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C0FEF-ED53-5260-64C9-530703B78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96D8F8-6452-4C9A-691C-747BD863A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71C5D-8457-44FF-9C52-8356DDCA2B67}" type="datetimeFigureOut">
              <a:rPr lang="vi-VN" smtClean="0"/>
              <a:t>11/10/2026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3D0037-6105-8C66-2359-9292CD7F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E2CDC3-FB5E-C2DA-C3EE-782477F06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8FE7-52E3-4430-AC7F-F6AF6BB94DC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08125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92CDC-DF24-DF71-3233-EE470E6BA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BF23BD-DED1-6CF3-40EC-541BCB35C3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D1C6B-89A2-F0CE-30E0-9F5F369A94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FF79B0-6062-15B2-9EB1-DF5C06C96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71C5D-8457-44FF-9C52-8356DDCA2B67}" type="datetimeFigureOut">
              <a:rPr lang="vi-VN" smtClean="0"/>
              <a:t>11/10/2026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9E919-2093-EED2-4754-E51CFB39E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091D92-88BE-5DA2-CB58-E2B36D420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8FE7-52E3-4430-AC7F-F6AF6BB94DC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48316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0C0A-33B8-7796-C626-06B1F65C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2D2051-D1B2-C3B7-75AD-04A8C35831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67D309-9189-1708-5FFB-5103B0DE2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71C5D-8457-44FF-9C52-8356DDCA2B67}" type="datetimeFigureOut">
              <a:rPr lang="vi-VN" smtClean="0"/>
              <a:t>11/10/2026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50779-DDE5-2285-01A5-76E137BEE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C4396-C283-1EB2-3A4F-2F50AB0E6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8FE7-52E3-4430-AC7F-F6AF6BB94DC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11373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4856CD-15EE-231F-E188-F84D878DCC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CAE3EF-880D-B43D-21BA-6B02762FA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091B-A12C-C18D-A14A-2BD289909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71C5D-8457-44FF-9C52-8356DDCA2B67}" type="datetimeFigureOut">
              <a:rPr lang="vi-VN" smtClean="0"/>
              <a:t>11/10/2026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C2446-8FD6-9496-3440-3ED196CD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B891F-04F8-7EB0-DC40-237E7CD1B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8FE7-52E3-4430-AC7F-F6AF6BB94DC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3634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D51753-26E2-E80B-9DB5-CA4D1CDEA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88275-17A4-2488-7479-64655053F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CE164-E449-2852-7DA1-202661A302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71C5D-8457-44FF-9C52-8356DDCA2B67}" type="datetimeFigureOut">
              <a:rPr lang="vi-VN" smtClean="0"/>
              <a:t>11/10/2026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F36E9-30CF-6EDA-562B-7B3EE5C017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FCF5F-912A-2B6F-91BE-40AD6069D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A8FE7-52E3-4430-AC7F-F6AF6BB94DC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8727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gif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jpg"/><Relationship Id="rId7" Type="http://schemas.openxmlformats.org/officeDocument/2006/relationships/image" Target="../media/image1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jpg"/><Relationship Id="rId7" Type="http://schemas.openxmlformats.org/officeDocument/2006/relationships/image" Target="../media/image1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6406A9-864B-76F2-EBEC-83162E4B6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" y="-15509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15EB21-0D3F-BBD3-8CA1-B8B9DCB7B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207" y="946205"/>
            <a:ext cx="8766976" cy="1152939"/>
          </a:xfrm>
        </p:spPr>
        <p:txBody>
          <a:bodyPr>
            <a:normAutofit/>
          </a:bodyPr>
          <a:lstStyle/>
          <a:p>
            <a:pPr algn="ctr"/>
            <a:r>
              <a:rPr lang="vi-VN" sz="2400" b="1" dirty="0">
                <a:solidFill>
                  <a:srgbClr val="0070C0"/>
                </a:solidFill>
              </a:rPr>
              <a:t>UBND PHƯỜNG HOÀ LỢI</a:t>
            </a:r>
            <a:br>
              <a:rPr lang="vi-VN" sz="2400" b="1" dirty="0">
                <a:solidFill>
                  <a:srgbClr val="0070C0"/>
                </a:solidFill>
              </a:rPr>
            </a:br>
            <a:r>
              <a:rPr lang="vi-VN" sz="2400" b="1" dirty="0">
                <a:solidFill>
                  <a:srgbClr val="0070C0"/>
                </a:solidFill>
              </a:rPr>
              <a:t>TRƯỜNG MẦM NON HOÀ LỢI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EEF01-E12C-7C9B-7114-F278EA9DD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7096" y="2386584"/>
            <a:ext cx="7704814" cy="27817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vi-VN" sz="2000" b="1" dirty="0">
                <a:solidFill>
                  <a:srgbClr val="FF0000"/>
                </a:solidFill>
                <a:latin typeface="+mj-lt"/>
              </a:rPr>
              <a:t>LĨNH VỰT PHÁT TRIỂN NHẬN THỨC</a:t>
            </a:r>
          </a:p>
          <a:p>
            <a:pPr marL="0" indent="0" algn="ctr">
              <a:buNone/>
            </a:pPr>
            <a:r>
              <a:rPr lang="vi-VN" sz="2000" b="1" dirty="0">
                <a:solidFill>
                  <a:srgbClr val="00B050"/>
                </a:solidFill>
                <a:latin typeface="+mj-lt"/>
              </a:rPr>
              <a:t>HOẠT ĐỘNG HỌC: LÀM QUEN VỚI TOÁN</a:t>
            </a:r>
          </a:p>
          <a:p>
            <a:pPr marL="0" indent="0" algn="ctr">
              <a:buNone/>
            </a:pPr>
            <a:r>
              <a:rPr lang="vi-VN" sz="2000" b="1" dirty="0">
                <a:solidFill>
                  <a:srgbClr val="00B050"/>
                </a:solidFill>
                <a:latin typeface="+mj-lt"/>
              </a:rPr>
              <a:t>ĐỀ TÀI: DẠY TRẺ TÁCH GỘP TRONG PHẠM VI 6 THÀNH 2</a:t>
            </a:r>
          </a:p>
          <a:p>
            <a:pPr marL="0" indent="0" algn="ctr">
              <a:buNone/>
            </a:pPr>
            <a:r>
              <a:rPr lang="vi-VN" sz="2000" b="1" dirty="0">
                <a:solidFill>
                  <a:srgbClr val="00B050"/>
                </a:solidFill>
                <a:latin typeface="+mj-lt"/>
              </a:rPr>
              <a:t> NHÓM BẰNG CÁC CÁCH KHÁC NHAU</a:t>
            </a:r>
          </a:p>
          <a:p>
            <a:pPr marL="0" indent="0" algn="ctr">
              <a:buNone/>
            </a:pPr>
            <a:r>
              <a:rPr lang="vi-VN" sz="2000" b="1" dirty="0">
                <a:solidFill>
                  <a:srgbClr val="FF0000"/>
                </a:solidFill>
                <a:latin typeface="+mj-lt"/>
              </a:rPr>
              <a:t>GIÁO VIÊN: LÊ THỊ NGỌC HOA</a:t>
            </a:r>
          </a:p>
          <a:p>
            <a:pPr marL="0" indent="0" algn="ctr">
              <a:buNone/>
            </a:pPr>
            <a:r>
              <a:rPr lang="vi-VN" sz="2000" b="1" dirty="0">
                <a:solidFill>
                  <a:srgbClr val="FF0000"/>
                </a:solidFill>
                <a:latin typeface="+mj-lt"/>
              </a:rPr>
              <a:t>TRẦN THỊ NGỌC HIỀN</a:t>
            </a:r>
          </a:p>
          <a:p>
            <a:pPr marL="0" indent="0" algn="ctr">
              <a:buNone/>
            </a:pPr>
            <a:r>
              <a:rPr lang="vi-VN" sz="2000" b="1" dirty="0">
                <a:solidFill>
                  <a:srgbClr val="FF0000"/>
                </a:solidFill>
                <a:latin typeface="+mj-lt"/>
              </a:rPr>
              <a:t>LỚP: LÁ 2</a:t>
            </a:r>
          </a:p>
        </p:txBody>
      </p:sp>
    </p:spTree>
    <p:extLst>
      <p:ext uri="{BB962C8B-B14F-4D97-AF65-F5344CB8AC3E}">
        <p14:creationId xmlns:p14="http://schemas.microsoft.com/office/powerpoint/2010/main" val="72230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411EF277-83DE-B306-48C5-25FB0C23B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0665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7595DC-EA39-81A9-529F-737A8D0FD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46888"/>
            <a:ext cx="10603992" cy="6391656"/>
          </a:xfrm>
        </p:spPr>
        <p:txBody>
          <a:bodyPr>
            <a:normAutofit/>
          </a:bodyPr>
          <a:lstStyle/>
          <a:p>
            <a:pPr marL="0" indent="0"/>
            <a:r>
              <a:rPr lang="vi-VN" sz="2000" b="1" dirty="0">
                <a:solidFill>
                  <a:srgbClr val="FF0000"/>
                </a:solidFill>
              </a:rPr>
              <a:t>1.Tiến trình hoạt động:</a:t>
            </a:r>
            <a:br>
              <a:rPr lang="vi-VN" sz="2000" dirty="0">
                <a:solidFill>
                  <a:schemeClr val="accent5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*Gây hứng thú: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-Chào mừng các bé cùng đến với chương trình “Vượt qua thử thách” ngày hôm nay.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- Đến tham gia chương trình gồm có 3 đội chơi: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+ Đội “Bé ngoan”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+ Đội “Bé khỏe” 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+ Đội “Bé đẹp” 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-Cô giới thiệu cách chơi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b="1" dirty="0">
                <a:solidFill>
                  <a:srgbClr val="FF0000"/>
                </a:solidFill>
              </a:rPr>
              <a:t>*Hoạt động 1:</a:t>
            </a:r>
            <a:r>
              <a:rPr lang="vi-VN" sz="2000" dirty="0">
                <a:solidFill>
                  <a:srgbClr val="FF0000"/>
                </a:solidFill>
              </a:rPr>
              <a:t> Ôn gộp các nhóm đối tượng trong phạm vi 6.</a:t>
            </a:r>
            <a:br>
              <a:rPr lang="vi-VN" sz="2000" dirty="0">
                <a:solidFill>
                  <a:srgbClr val="FF0000"/>
                </a:solidFill>
              </a:rPr>
            </a:br>
            <a:r>
              <a:rPr lang="vi-VN" sz="2000" b="1" dirty="0">
                <a:solidFill>
                  <a:srgbClr val="FF0000"/>
                </a:solidFill>
              </a:rPr>
              <a:t>*Hoạt động 2: </a:t>
            </a:r>
            <a:r>
              <a:rPr lang="vi-VN" sz="2000" dirty="0">
                <a:solidFill>
                  <a:srgbClr val="FF0000"/>
                </a:solidFill>
              </a:rPr>
              <a:t>Tách các nhóm đối tượng trong phạm vi 6 thành 2 nhóm bằng các cách khác nhau.</a:t>
            </a:r>
            <a:br>
              <a:rPr lang="vi-VN" sz="2000" dirty="0">
                <a:solidFill>
                  <a:srgbClr val="FF000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Cho trẻ tách theo ý thích: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Cho trẻ tách theo yêu cầu: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*Tách 6 thành 2 nhóm: 1 và 5 hay 5 và 1.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*Tách 6 thành 2 nhóm: 2 và 4 hay 4 và 2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*Tách 6 thành 2 nhóm: 3 và 3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=&gt;Kết luận: Khi tách các nhóm đối tượng có số lượng là 6 thành hai nhóm có 3 cách tách: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+ Cách 1: 1- 5 hay 5 - 1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+ Cách 2: 2 - 4 hay 4 - 2.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dirty="0">
                <a:solidFill>
                  <a:srgbClr val="0070C0"/>
                </a:solidFill>
              </a:rPr>
              <a:t>+ Cách 3: 3 – 3</a:t>
            </a:r>
            <a:br>
              <a:rPr lang="vi-VN" sz="2000" dirty="0">
                <a:solidFill>
                  <a:srgbClr val="0070C0"/>
                </a:solidFill>
              </a:rPr>
            </a:br>
            <a:r>
              <a:rPr lang="vi-VN" sz="2000" b="1" dirty="0">
                <a:solidFill>
                  <a:srgbClr val="FF0000"/>
                </a:solidFill>
              </a:rPr>
              <a:t>*Hoạt động 3: Luyện tập, củng cố.</a:t>
            </a:r>
            <a:br>
              <a:rPr lang="vi-VN" sz="2000" b="1" dirty="0">
                <a:solidFill>
                  <a:srgbClr val="FF0000"/>
                </a:solidFill>
              </a:rPr>
            </a:br>
            <a:r>
              <a:rPr lang="vi-VN" sz="2000" b="1" dirty="0">
                <a:solidFill>
                  <a:srgbClr val="FF0000"/>
                </a:solidFill>
              </a:rPr>
              <a:t>*Kết thúc:</a:t>
            </a:r>
            <a:br>
              <a:rPr lang="vi-VN" sz="2000" b="1" dirty="0">
                <a:solidFill>
                  <a:srgbClr val="FF0000"/>
                </a:solidFill>
              </a:rPr>
            </a:br>
            <a:endParaRPr lang="vi-VN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10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045FD-2A76-6378-89AB-DFBB5DD05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E0AA0C-AD98-9259-79EE-CBC14CFDE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778" y="-161925"/>
            <a:ext cx="12727555" cy="75621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1EF8DD-B8DC-DA5D-FFC3-40D2BC6F7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20841" flipV="1">
            <a:off x="-445321" y="5505910"/>
            <a:ext cx="1823054" cy="193217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1922FA3-508E-A49C-D110-DECC74A8E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26051" flipV="1">
            <a:off x="166429" y="6104567"/>
            <a:ext cx="1779098" cy="195716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29EA331-9028-7654-83A4-703C982A9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16505" flipV="1">
            <a:off x="-690425" y="5961609"/>
            <a:ext cx="1640177" cy="173613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85F8491-712A-2E26-21F3-D990AB768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71382" y="6068151"/>
            <a:ext cx="1814204" cy="172005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3C0F54E-8F4B-408B-050C-1B54D85EC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80661" flipV="1">
            <a:off x="-1241322" y="5933862"/>
            <a:ext cx="1850581" cy="179162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8E68B84-35FA-87D3-7987-73981F09AF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24953" flipV="1">
            <a:off x="-819339" y="5883044"/>
            <a:ext cx="1898003" cy="1625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1B1215-1D65-4C5D-5EBC-4B3942E04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828" y="3619174"/>
            <a:ext cx="1524147" cy="14097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7739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268 -0.17223 L -0.03268 -0.422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27 -0.18171 L 0.12318 -0.431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16" y="-1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422 -0.10371 L 0.30951 -0.3199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58" y="-10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317 -0.13056 L 0.47773 -0.333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1" y="-1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445 -0.12685 L 0.61445 -0.3768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649 0.30463 L 0.79088 -0.3638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62" y="-3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92D30-93A1-0ED0-C5BF-57588C333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F718B8-0140-5CC1-12F2-9E3CBF1B4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30" y="0"/>
            <a:ext cx="12210229" cy="35782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0B68D0-D6AD-6100-B72F-ECBEE47DA9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496" y="3539440"/>
            <a:ext cx="4178504" cy="39751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89BFE4-4153-4854-B3BD-D2A0621B1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29" y="3578205"/>
            <a:ext cx="8031725" cy="39751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67DF61-AD3D-0831-8AB7-873A5D6B4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98344" flipV="1">
            <a:off x="7746366" y="1343726"/>
            <a:ext cx="2441954" cy="17712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6F3AD6-5AF9-CA89-4B02-A34A8243A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10420" flipV="1">
            <a:off x="4236947" y="1373984"/>
            <a:ext cx="2417569" cy="13349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ED76BB-5A78-C8F0-5D38-68521EDD35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96807" flipV="1">
            <a:off x="5641808" y="1504286"/>
            <a:ext cx="2747535" cy="15205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6EE594-D388-6B43-601B-1EB22BDC27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32001" flipV="1">
            <a:off x="1757551" y="1024087"/>
            <a:ext cx="1706072" cy="20347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C52C47-4BF8-2334-67FB-FD589F5D5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75560" flipV="1">
            <a:off x="-125888" y="761613"/>
            <a:ext cx="2136770" cy="22536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B26430F-E2DC-8E07-C386-4ED78643A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51124" flipV="1">
            <a:off x="3138366" y="732517"/>
            <a:ext cx="1915787" cy="21352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74089BB-622E-9182-4485-4E703CB547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136" y="5131095"/>
            <a:ext cx="1129640" cy="11268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B854D28-B61E-1690-2066-F5F87E7CFA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456" y="5143073"/>
            <a:ext cx="1150380" cy="11503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6090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4398 L 0.04687 0.528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8" y="2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L -0.06784 0.5113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8" y="255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81481E-6 L -0.06705 0.5212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9" y="2606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-0.05156 0.5738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8" y="286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05677 0.5425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9" y="2713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72 0.36783 L -0.03372 0.6178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0DA469-16AB-DFB7-F7DD-E28C3B5AA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14" y="-49063"/>
            <a:ext cx="12192000" cy="36674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F806B0-47D8-20F0-5760-FE622B2A8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022" y="3618369"/>
            <a:ext cx="4198374" cy="32310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5F4D7E-CED0-DE32-2DD1-3345CA4D3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18369"/>
            <a:ext cx="7993626" cy="31905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084104-42CF-13F0-6FCF-2C2158393C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443051" flipV="1">
            <a:off x="5173387" y="3926486"/>
            <a:ext cx="1734086" cy="17119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7D5AEB-35B3-EDD3-0A45-FE09D9B462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443051" flipV="1">
            <a:off x="3824043" y="3926486"/>
            <a:ext cx="1734086" cy="17119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20E37E-B0F6-BE9E-D055-27ABD5DFB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443051" flipV="1">
            <a:off x="2395893" y="3902944"/>
            <a:ext cx="1734086" cy="17119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6CB353-9BC5-7870-0A88-0B8BC72829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443051" flipV="1">
            <a:off x="-333235" y="3745662"/>
            <a:ext cx="1734086" cy="17119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F121C3-2863-38FD-0C07-89C3EB9A8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443051" flipV="1">
            <a:off x="1053821" y="3696599"/>
            <a:ext cx="1734086" cy="17119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AC452C-0E0C-54E9-F4B1-0D7C99DC34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443051" flipV="1">
            <a:off x="9404094" y="4293511"/>
            <a:ext cx="1734086" cy="17119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1AA66F4-B596-0A43-CF45-71E047CED8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982" y="5228948"/>
            <a:ext cx="1228215" cy="11530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D308E12-36DD-8CA7-D1FF-770590FEED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413" y="5262716"/>
            <a:ext cx="1152525" cy="11530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0883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L -0.19011 -0.302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05" y="-1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-0.02963 L 0.00078 -0.279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-0.01389 L 0.0013 -0.2638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0.03079 L 0.00039 -0.280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3032 L 4.375E-6 -0.2803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04074 L -2.70833E-6 -0.2907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C73D3-8053-3381-38BB-5229300DF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2992A3-D681-A435-D3D9-783AFAC23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15" y="0"/>
            <a:ext cx="12210229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797E79B-C8BA-B0E2-B79F-D339F0A5B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875" y="2961909"/>
            <a:ext cx="1402138" cy="13436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F4BB01F-05B2-1C2E-66E3-9CC6A2A69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715" y="2980063"/>
            <a:ext cx="2621598" cy="199356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39A4A26-BF53-4C79-4C6A-C7CFE8C24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771" y="2973641"/>
            <a:ext cx="2423295" cy="199356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F2CAC63-AB17-418B-B272-B227C9055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745" y="2961909"/>
            <a:ext cx="2265372" cy="199356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F46ED7A-8A49-90BC-A822-219546CB4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26691">
            <a:off x="-371496" y="2728235"/>
            <a:ext cx="2440018" cy="242281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B930834-F787-2637-F370-06F5AF74FF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7868" y="3089256"/>
            <a:ext cx="2621507" cy="199356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2DE5F95-2DE8-9430-CFA5-8BF6FD5B0B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6115" y="3046319"/>
            <a:ext cx="2621507" cy="199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70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CF431C-85FC-7B01-48B4-CF4A7BDCE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42"/>
            <a:ext cx="12325350" cy="7210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E7AE14-2DAB-2C3E-9653-543BB7D69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13870">
            <a:off x="8405638" y="1254158"/>
            <a:ext cx="2139881" cy="21398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8800BB-365A-2FE6-63DA-2A87529D3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307357">
            <a:off x="7489040" y="158784"/>
            <a:ext cx="2139881" cy="21398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240F48-F8F3-440C-37DB-A34399AE8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25679">
            <a:off x="5232228" y="795220"/>
            <a:ext cx="2139881" cy="21398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DC9670-9E06-4CC1-9E2C-33369D9A7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651679">
            <a:off x="3046988" y="813591"/>
            <a:ext cx="2139881" cy="21398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85DD9B-245D-4716-FCD8-C9233FDF4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96997">
            <a:off x="1339625" y="366797"/>
            <a:ext cx="2139881" cy="21398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D2972F-AEA0-44DD-D2C3-C877E9AAC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529709">
            <a:off x="-253511" y="2195173"/>
            <a:ext cx="2139881" cy="21398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0D4082C-7FEA-0FE7-EE83-B82AB7FC9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050" y="1063481"/>
            <a:ext cx="1190745" cy="1144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9606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2DFEF-FA3A-3315-18B4-ECC310306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31157D-274E-2B2B-464C-06B5B5970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126" y="3850261"/>
            <a:ext cx="4624873" cy="29951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36B846-F580-17D3-8EF6-BB9315797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62872"/>
            <a:ext cx="7567127" cy="29951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0CCC36-E59E-4B33-CF8D-C39772D263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0"/>
            <a:ext cx="12191999" cy="38628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95B9AC-6AF2-9672-091E-7FB1480B57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674366">
            <a:off x="-88670" y="923808"/>
            <a:ext cx="1822487" cy="171847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EA47926-ED30-21EC-01C2-303B7090E1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4901" y="-164112"/>
            <a:ext cx="2462997" cy="24325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D820837-D473-A625-27D8-0890C6C845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8968" y="-387553"/>
            <a:ext cx="2462997" cy="243251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51A43DD-2352-9E71-22E0-19821B243B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1633" y="160196"/>
            <a:ext cx="2462997" cy="24325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3EFAF0B-8490-9DC1-9AC5-C8B92445DB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5600" y="-420981"/>
            <a:ext cx="2462997" cy="24325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3037781-2FD5-17E2-F1BF-1CDD06F975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793" y="-458565"/>
            <a:ext cx="2462997" cy="24325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787D8D-224E-6405-FFCB-89C35D86C2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199" y="4537979"/>
            <a:ext cx="1266826" cy="12151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4F9781-318B-371D-5356-CBA57AEC25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792" y="4537979"/>
            <a:ext cx="1266826" cy="11010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8645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59 0.35695 L 0.05859 0.606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375 0.37801 L 0.09375 0.6280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0.2926 L 0.00026 0.542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0.32986 L 0.0013 0.5798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02 0.34028 L -0.01002 0.5902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1 0.25996 L -0.00131 0.5099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EE52B-D5D4-6198-F966-E654A6A61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6526BB-6FFC-1A61-7B99-083A4DB87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126" y="3850261"/>
            <a:ext cx="4624873" cy="29951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B7E36A-B097-1972-A526-E11CDD03A2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62872"/>
            <a:ext cx="7567127" cy="29951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01C726-5257-30EA-EA2E-822CCF9B06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8916"/>
            <a:ext cx="12191999" cy="38628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9E8687-D059-7A28-DC71-CBD95F9658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674366">
            <a:off x="-2922" y="4245427"/>
            <a:ext cx="1822487" cy="171847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146607F-5E16-3302-F120-45F8DFC85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0681" y="3929281"/>
            <a:ext cx="2462997" cy="24325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E68D7D2-56A4-466C-CD1D-03B4BFDEA3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3766" y="4171077"/>
            <a:ext cx="2462997" cy="243251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F633F86-7531-1D18-FA26-CA6AAE02CC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7031" y="3663137"/>
            <a:ext cx="2462997" cy="24325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7E4ABC3-8CF6-29F8-2529-10DBA37951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8057" y="3526967"/>
            <a:ext cx="2462997" cy="24325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B0430C0-1B99-C391-F51F-280651A6E6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0565" y="3788392"/>
            <a:ext cx="2462997" cy="24325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64D045-9A6E-CDE1-9C8F-FE620E5F46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199" y="4537979"/>
            <a:ext cx="1266826" cy="12151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C3C333-E51C-ED5B-4446-F746DB66C4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792" y="4537979"/>
            <a:ext cx="1266826" cy="11010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6753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66 -0.36389 L -0.04766 -0.613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64 -0.41922 L -0.1164 -0.6692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46 0.02732 L -0.02266 -0.5729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-300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33333E-6 L 0.00716 -0.563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-2817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7 L -0.02968 -0.6018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-3009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-0.00651 -0.4567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-2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DF151-1FDF-6C9E-F3B2-C214A0613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0131A7B-7FF0-8288-0B0C-D527B51A3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2612"/>
            <a:ext cx="12191999" cy="68706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19B6E3-3476-757D-FD0D-B05DCD217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674366">
            <a:off x="-104186" y="2271300"/>
            <a:ext cx="1822487" cy="171847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7390FE2-BBA1-9C2B-4653-42BB14818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0997" y="842969"/>
            <a:ext cx="2462997" cy="24325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91CDC21-82CE-7E28-9AF1-5B5E692C9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2284" y="500954"/>
            <a:ext cx="2462997" cy="243251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F7AB00E-BB04-CA0B-4C75-7BD00063D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776" y="388769"/>
            <a:ext cx="2462997" cy="24325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578949A-9714-BFD5-B21E-D03EDECE8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534" y="500954"/>
            <a:ext cx="2462997" cy="24325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177DFF9-5A4D-C49A-3F03-F0AC800D0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708" y="244171"/>
            <a:ext cx="2462997" cy="24325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3E6D9B-2C07-E7AC-C71B-048175A17B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711" y="1460428"/>
            <a:ext cx="1246883" cy="13248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0118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F49C1EE-1F54-C691-E55B-3F1160E18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97FE05-6C14-4BBF-4E30-74C382A49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3372">
            <a:off x="-101512" y="525034"/>
            <a:ext cx="2369198" cy="17634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E8D3D6-12C6-DEA8-B6F3-37ECE47DDB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817" y="900571"/>
            <a:ext cx="2712955" cy="22557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96C5EE-1272-739B-6637-E86ECA3F0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9533" y="727632"/>
            <a:ext cx="2712955" cy="22557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F2262E-49FC-A50D-552F-C648D86B73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101" y="927261"/>
            <a:ext cx="2712955" cy="22557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1FD0E2-6EEE-2C10-8338-A303611772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7496" y="1173284"/>
            <a:ext cx="2712955" cy="22557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6DDCC1-D934-9BB1-9171-34F4D1C37B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754" y="461122"/>
            <a:ext cx="2712955" cy="22557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0C97E5F-922C-5A14-A415-D8635F583D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810" y="1298542"/>
            <a:ext cx="1416524" cy="15131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54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A7AEE-E627-55F9-B489-9B61D7B42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26BC93-7B13-AB67-E843-6F966B925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46" y="-49586"/>
            <a:ext cx="12192000" cy="35777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1E1383-CA9C-7928-E9E3-5ECFB64E82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3" y="3528172"/>
            <a:ext cx="6047754" cy="34111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0D0C57-4415-CF5B-EC19-EC0B495D0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754" y="3528172"/>
            <a:ext cx="6120123" cy="341110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852051-6C97-C608-1B2D-781A4E23EC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7371" y="469851"/>
            <a:ext cx="2712955" cy="22557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B303B7-6D84-BC93-BB5A-7D14530130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5094" y="430668"/>
            <a:ext cx="2712955" cy="22557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78F163-058B-EA13-F0E7-F343F6266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5806" y="128564"/>
            <a:ext cx="2712955" cy="22557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075636-8AC7-496A-0C27-3B730F141F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3951" y="-49586"/>
            <a:ext cx="2712955" cy="22557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BBDDB7-388B-D672-A733-A2940F3675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7899" y="-49586"/>
            <a:ext cx="2712955" cy="22557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6BBFBC-89E2-23C1-0BD0-6DB6C8C37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64378" y="360730"/>
            <a:ext cx="2712955" cy="225571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2CEBE9F-20E6-74F7-ACB0-356FAD413C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3702" y="4357353"/>
            <a:ext cx="1601806" cy="175274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D705DDD-0CA8-C0EC-4ADC-3512BE6952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5656" y="5360564"/>
            <a:ext cx="1603387" cy="17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87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7037E-7 L 0.02644 0.48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241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33333E-6 L 0.04232 0.4701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9" y="2349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0.06875 0.65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3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07407E-6 L -0.01576 0.7650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4" y="3824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L -0.00312 0.720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3601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85185E-6 L 0.00013 0.6497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E0476-1E74-F020-F811-B076B6CEE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5C9CCE-8EAE-932F-DAFC-09708E3D4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676"/>
            <a:ext cx="12192000" cy="35777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48EE66-AEAD-5758-6B60-5AC09981B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7335"/>
            <a:ext cx="6047754" cy="34111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06295D-1355-FE31-2E50-52E1D9DE0F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754" y="3528172"/>
            <a:ext cx="6120123" cy="341110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DC42BF-DDD6-0246-5561-74195DEA79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1650" y="4008426"/>
            <a:ext cx="2712955" cy="22557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64CA7B-4A95-A042-9DFC-538E144BD4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5172" y="3721798"/>
            <a:ext cx="2712955" cy="22557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CC7304-E16C-2286-61E6-D1E642B7E2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6325" y="4439898"/>
            <a:ext cx="2712955" cy="22557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11E2FC-A38F-3427-1B7D-6BE3E1AD95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1665" y="5219998"/>
            <a:ext cx="2712955" cy="22557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B3D232-A111-AD19-5E57-8616724FC3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126" y="4357353"/>
            <a:ext cx="2712955" cy="22557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FFA635-B2BE-CE33-A773-95F2CF4B5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39078" y="5057947"/>
            <a:ext cx="2712955" cy="225571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CD4DFF4-75FF-78C4-0A97-72BE01DBD5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3702" y="4357353"/>
            <a:ext cx="1601806" cy="175274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4939A20-50D3-6812-54E6-043030DAD4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5656" y="5360564"/>
            <a:ext cx="1603387" cy="17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98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742 0.01504 L -0.05143 -0.588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-301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704 0.00533 L -0.03204 -0.4921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" y="-2488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54 -0.00764 L -0.01197 -0.5377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8" y="-2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32 0.03866 L 0.06224 -0.599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-3189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737 -0.11412 L 0.07422 -0.6650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2754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85185E-6 L 0.01667 -0.6629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-3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53F9C-890E-C3BD-2DA8-05C53741B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613F8D-F165-C359-B6DD-84112027F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3" y="-24793"/>
            <a:ext cx="12192000" cy="69075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2AA19D-6BF7-005F-F97C-12399744ED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3372">
            <a:off x="-23220" y="154349"/>
            <a:ext cx="2369198" cy="17634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405C1E-178B-03F8-4D4B-9B8F2AC550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817" y="900571"/>
            <a:ext cx="2712955" cy="22557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9A17613-0F3A-CAAB-0534-9312D83E15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9533" y="727632"/>
            <a:ext cx="2712955" cy="22557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196FB8-A4C8-ACE5-4CC3-AAB1D51F3C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3298" y="1366790"/>
            <a:ext cx="2712955" cy="22557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2E32A4-B3CF-77CC-ADD1-659E04311A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0779" y="2028429"/>
            <a:ext cx="2712955" cy="22557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482B55-50F8-B760-186D-3806A1BFAA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2117" y="3336"/>
            <a:ext cx="2712955" cy="22557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FFD2C8-C7E3-03D7-781B-C4284F1132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734" y="1231602"/>
            <a:ext cx="1486021" cy="12477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1701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62F42B5-09ED-2EAB-A0A0-ABB0ABFCB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59" y="0"/>
            <a:ext cx="12189349" cy="6858000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F763F2-AB09-8A90-2765-C58A0EA06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791" y="2103920"/>
            <a:ext cx="10515600" cy="2142076"/>
          </a:xfrm>
        </p:spPr>
        <p:txBody>
          <a:bodyPr>
            <a:normAutofit/>
          </a:bodyPr>
          <a:lstStyle/>
          <a:p>
            <a:r>
              <a:rPr lang="vi-VN" sz="5400" dirty="0">
                <a:solidFill>
                  <a:srgbClr val="00B050"/>
                </a:solidFill>
                <a:latin typeface="+mj-lt"/>
              </a:rPr>
              <a:t>Xin chân thành cảm ơn Quý Ba Mẹ và các Bé đã dành thời gian theo dõi</a:t>
            </a:r>
          </a:p>
        </p:txBody>
      </p:sp>
    </p:spTree>
    <p:extLst>
      <p:ext uri="{BB962C8B-B14F-4D97-AF65-F5344CB8AC3E}">
        <p14:creationId xmlns:p14="http://schemas.microsoft.com/office/powerpoint/2010/main" val="20920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324</Words>
  <Application>Microsoft Office PowerPoint</Application>
  <PresentationFormat>Widescreen</PresentationFormat>
  <Paragraphs>10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UBND PHƯỜNG HOÀ LỢI TRƯỜNG MẦM NON HOÀ LỢI</vt:lpstr>
      <vt:lpstr>1.Tiến trình hoạt động: *Gây hứng thú: -Chào mừng các bé cùng đến với chương trình “Vượt qua thử thách” ngày hôm nay. - Đến tham gia chương trình gồm có 3 đội chơi: + Đội “Bé ngoan” + Đội “Bé khỏe”  + Đội “Bé đẹp”  -Cô giới thiệu cách chơi *Hoạt động 1: Ôn gộp các nhóm đối tượng trong phạm vi 6. *Hoạt động 2: Tách các nhóm đối tượng trong phạm vi 6 thành 2 nhóm bằng các cách khác nhau. Cho trẻ tách theo ý thích: Cho trẻ tách theo yêu cầu: *Tách 6 thành 2 nhóm: 1 và 5 hay 5 và 1. *Tách 6 thành 2 nhóm: 2 và 4 hay 4 và 2 *Tách 6 thành 2 nhóm: 3 và 3 =&gt;Kết luận: Khi tách các nhóm đối tượng có số lượng là 6 thành hai nhóm có 3 cách tách: + Cách 1: 1- 5 hay 5 - 1 + Cách 2: 2 - 4 hay 4 - 2. + Cách 3: 3 – 3 *Hoạt động 3: Luyện tập, củng cố. *Kết thúc: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hien ngoc</dc:creator>
  <cp:lastModifiedBy>hien ngoc</cp:lastModifiedBy>
  <cp:revision>8</cp:revision>
  <dcterms:created xsi:type="dcterms:W3CDTF">2024-12-23T06:36:57Z</dcterms:created>
  <dcterms:modified xsi:type="dcterms:W3CDTF">2026-10-11T15:06:43Z</dcterms:modified>
</cp:coreProperties>
</file>